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818E31D-60CE-434B-A3CB-BC7BC8FC3D90}" type="datetimeFigureOut">
              <a:rPr lang="en-US" smtClean="0"/>
              <a:t>3/25/2021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93A0A9D-570F-41EB-B882-991FFCFD2422}" type="slidenum">
              <a:rPr lang="en-US" smtClean="0"/>
              <a:t>‹#›</a:t>
            </a:fld>
            <a:endParaRPr lang="en-US"/>
          </a:p>
        </p:txBody>
      </p:sp>
    </p:spTree>
    <p:extLst>
      <p:ext uri="{BB962C8B-B14F-4D97-AF65-F5344CB8AC3E}">
        <p14:creationId xmlns:p14="http://schemas.microsoft.com/office/powerpoint/2010/main" val="407084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818E31D-60CE-434B-A3CB-BC7BC8FC3D90}" type="datetimeFigureOut">
              <a:rPr lang="en-US" smtClean="0"/>
              <a:t>3/25/2021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93A0A9D-570F-41EB-B882-991FFCFD2422}" type="slidenum">
              <a:rPr lang="en-US" smtClean="0"/>
              <a:t>‹#›</a:t>
            </a:fld>
            <a:endParaRPr lang="en-US"/>
          </a:p>
        </p:txBody>
      </p:sp>
    </p:spTree>
    <p:extLst>
      <p:ext uri="{BB962C8B-B14F-4D97-AF65-F5344CB8AC3E}">
        <p14:creationId xmlns:p14="http://schemas.microsoft.com/office/powerpoint/2010/main" val="3289184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818E31D-60CE-434B-A3CB-BC7BC8FC3D90}" type="datetimeFigureOut">
              <a:rPr lang="en-US" smtClean="0"/>
              <a:t>3/25/2021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93A0A9D-570F-41EB-B882-991FFCFD2422}" type="slidenum">
              <a:rPr lang="en-US" smtClean="0"/>
              <a:t>‹#›</a:t>
            </a:fld>
            <a:endParaRPr lang="en-US"/>
          </a:p>
        </p:txBody>
      </p:sp>
    </p:spTree>
    <p:extLst>
      <p:ext uri="{BB962C8B-B14F-4D97-AF65-F5344CB8AC3E}">
        <p14:creationId xmlns:p14="http://schemas.microsoft.com/office/powerpoint/2010/main" val="4003577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818E31D-60CE-434B-A3CB-BC7BC8FC3D90}" type="datetimeFigureOut">
              <a:rPr lang="en-US" smtClean="0"/>
              <a:t>3/25/2021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93A0A9D-570F-41EB-B882-991FFCFD2422}" type="slidenum">
              <a:rPr lang="en-US" smtClean="0"/>
              <a:t>‹#›</a:t>
            </a:fld>
            <a:endParaRPr lang="en-US"/>
          </a:p>
        </p:txBody>
      </p:sp>
    </p:spTree>
    <p:extLst>
      <p:ext uri="{BB962C8B-B14F-4D97-AF65-F5344CB8AC3E}">
        <p14:creationId xmlns:p14="http://schemas.microsoft.com/office/powerpoint/2010/main" val="2842254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818E31D-60CE-434B-A3CB-BC7BC8FC3D90}" type="datetimeFigureOut">
              <a:rPr lang="en-US" smtClean="0"/>
              <a:t>3/25/2021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93A0A9D-570F-41EB-B882-991FFCFD2422}" type="slidenum">
              <a:rPr lang="en-US" smtClean="0"/>
              <a:t>‹#›</a:t>
            </a:fld>
            <a:endParaRPr lang="en-US"/>
          </a:p>
        </p:txBody>
      </p:sp>
    </p:spTree>
    <p:extLst>
      <p:ext uri="{BB962C8B-B14F-4D97-AF65-F5344CB8AC3E}">
        <p14:creationId xmlns:p14="http://schemas.microsoft.com/office/powerpoint/2010/main" val="270543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818E31D-60CE-434B-A3CB-BC7BC8FC3D90}" type="datetimeFigureOut">
              <a:rPr lang="en-US" smtClean="0"/>
              <a:t>3/25/2021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93A0A9D-570F-41EB-B882-991FFCFD2422}" type="slidenum">
              <a:rPr lang="en-US" smtClean="0"/>
              <a:t>‹#›</a:t>
            </a:fld>
            <a:endParaRPr lang="en-US"/>
          </a:p>
        </p:txBody>
      </p:sp>
    </p:spTree>
    <p:extLst>
      <p:ext uri="{BB962C8B-B14F-4D97-AF65-F5344CB8AC3E}">
        <p14:creationId xmlns:p14="http://schemas.microsoft.com/office/powerpoint/2010/main" val="220097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818E31D-60CE-434B-A3CB-BC7BC8FC3D90}" type="datetimeFigureOut">
              <a:rPr lang="en-US" smtClean="0"/>
              <a:t>3/25/2021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93A0A9D-570F-41EB-B882-991FFCFD2422}" type="slidenum">
              <a:rPr lang="en-US" smtClean="0"/>
              <a:t>‹#›</a:t>
            </a:fld>
            <a:endParaRPr lang="en-US"/>
          </a:p>
        </p:txBody>
      </p:sp>
    </p:spTree>
    <p:extLst>
      <p:ext uri="{BB962C8B-B14F-4D97-AF65-F5344CB8AC3E}">
        <p14:creationId xmlns:p14="http://schemas.microsoft.com/office/powerpoint/2010/main" val="1894401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818E31D-60CE-434B-A3CB-BC7BC8FC3D90}" type="datetimeFigureOut">
              <a:rPr lang="en-US" smtClean="0"/>
              <a:t>3/25/2021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93A0A9D-570F-41EB-B882-991FFCFD2422}" type="slidenum">
              <a:rPr lang="en-US" smtClean="0"/>
              <a:t>‹#›</a:t>
            </a:fld>
            <a:endParaRPr lang="en-US"/>
          </a:p>
        </p:txBody>
      </p:sp>
    </p:spTree>
    <p:extLst>
      <p:ext uri="{BB962C8B-B14F-4D97-AF65-F5344CB8AC3E}">
        <p14:creationId xmlns:p14="http://schemas.microsoft.com/office/powerpoint/2010/main" val="365471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818E31D-60CE-434B-A3CB-BC7BC8FC3D90}" type="datetimeFigureOut">
              <a:rPr lang="en-US" smtClean="0"/>
              <a:t>3/25/2021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93A0A9D-570F-41EB-B882-991FFCFD2422}" type="slidenum">
              <a:rPr lang="en-US" smtClean="0"/>
              <a:t>‹#›</a:t>
            </a:fld>
            <a:endParaRPr lang="en-US"/>
          </a:p>
        </p:txBody>
      </p:sp>
    </p:spTree>
    <p:extLst>
      <p:ext uri="{BB962C8B-B14F-4D97-AF65-F5344CB8AC3E}">
        <p14:creationId xmlns:p14="http://schemas.microsoft.com/office/powerpoint/2010/main" val="24725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818E31D-60CE-434B-A3CB-BC7BC8FC3D90}" type="datetimeFigureOut">
              <a:rPr lang="en-US" smtClean="0"/>
              <a:t>3/25/2021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93A0A9D-570F-41EB-B882-991FFCFD2422}" type="slidenum">
              <a:rPr lang="en-US" smtClean="0"/>
              <a:t>‹#›</a:t>
            </a:fld>
            <a:endParaRPr lang="en-US"/>
          </a:p>
        </p:txBody>
      </p:sp>
    </p:spTree>
    <p:extLst>
      <p:ext uri="{BB962C8B-B14F-4D97-AF65-F5344CB8AC3E}">
        <p14:creationId xmlns:p14="http://schemas.microsoft.com/office/powerpoint/2010/main" val="292473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818E31D-60CE-434B-A3CB-BC7BC8FC3D90}" type="datetimeFigureOut">
              <a:rPr lang="en-US" smtClean="0"/>
              <a:t>3/25/2021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93A0A9D-570F-41EB-B882-991FFCFD2422}" type="slidenum">
              <a:rPr lang="en-US" smtClean="0"/>
              <a:t>‹#›</a:t>
            </a:fld>
            <a:endParaRPr lang="en-US"/>
          </a:p>
        </p:txBody>
      </p:sp>
    </p:spTree>
    <p:extLst>
      <p:ext uri="{BB962C8B-B14F-4D97-AF65-F5344CB8AC3E}">
        <p14:creationId xmlns:p14="http://schemas.microsoft.com/office/powerpoint/2010/main" val="238945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8E31D-60CE-434B-A3CB-BC7BC8FC3D90}" type="datetimeFigureOut">
              <a:rPr lang="en-US" smtClean="0"/>
              <a:t>3/25/2021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A0A9D-570F-41EB-B882-991FFCFD2422}" type="slidenum">
              <a:rPr lang="en-US" smtClean="0"/>
              <a:t>‹#›</a:t>
            </a:fld>
            <a:endParaRPr lang="en-US"/>
          </a:p>
        </p:txBody>
      </p:sp>
    </p:spTree>
    <p:extLst>
      <p:ext uri="{BB962C8B-B14F-4D97-AF65-F5344CB8AC3E}">
        <p14:creationId xmlns:p14="http://schemas.microsoft.com/office/powerpoint/2010/main" val="1148304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24745"/>
            <a:ext cx="7772400" cy="1872207"/>
          </a:xfrm>
        </p:spPr>
        <p:txBody>
          <a:bodyPr/>
          <a:lstStyle/>
          <a:p>
            <a:r>
              <a:rPr lang="ar-IQ" dirty="0" smtClean="0"/>
              <a:t>المحاضرة السادسة </a:t>
            </a:r>
            <a:endParaRPr lang="en-US" dirty="0"/>
          </a:p>
        </p:txBody>
      </p:sp>
      <p:sp>
        <p:nvSpPr>
          <p:cNvPr id="3" name="عنوان فرعي 2"/>
          <p:cNvSpPr>
            <a:spLocks noGrp="1"/>
          </p:cNvSpPr>
          <p:nvPr>
            <p:ph type="subTitle" idx="1"/>
          </p:nvPr>
        </p:nvSpPr>
        <p:spPr>
          <a:xfrm>
            <a:off x="1371600" y="2924944"/>
            <a:ext cx="6400800" cy="2713856"/>
          </a:xfrm>
        </p:spPr>
        <p:txBody>
          <a:bodyPr>
            <a:normAutofit/>
          </a:bodyPr>
          <a:lstStyle/>
          <a:p>
            <a:pPr rtl="1"/>
            <a:r>
              <a:rPr lang="ar-IQ" sz="5400" b="1" dirty="0" smtClean="0">
                <a:solidFill>
                  <a:srgbClr val="FF0000"/>
                </a:solidFill>
              </a:rPr>
              <a:t>الأسيجة النباتية وأحواض الزهور </a:t>
            </a:r>
            <a:endParaRPr lang="en-US" sz="5400" b="1" dirty="0">
              <a:solidFill>
                <a:srgbClr val="FF0000"/>
              </a:solidFill>
            </a:endParaRPr>
          </a:p>
        </p:txBody>
      </p:sp>
    </p:spTree>
    <p:extLst>
      <p:ext uri="{BB962C8B-B14F-4D97-AF65-F5344CB8AC3E}">
        <p14:creationId xmlns:p14="http://schemas.microsoft.com/office/powerpoint/2010/main" val="745509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6624736"/>
          </a:xfrm>
        </p:spPr>
        <p:txBody>
          <a:bodyPr>
            <a:noAutofit/>
          </a:bodyPr>
          <a:lstStyle/>
          <a:p>
            <a:pPr algn="r" rtl="1"/>
            <a:r>
              <a:rPr lang="ar-IQ" sz="3200" b="1" dirty="0" smtClean="0">
                <a:solidFill>
                  <a:srgbClr val="FF0000"/>
                </a:solidFill>
              </a:rPr>
              <a:t>الأسيجة النباتية :</a:t>
            </a:r>
            <a:r>
              <a:rPr lang="ar-IQ" sz="2800" dirty="0" smtClean="0"/>
              <a:t/>
            </a:r>
            <a:br>
              <a:rPr lang="ar-IQ" sz="2800" dirty="0" smtClean="0"/>
            </a:br>
            <a:r>
              <a:rPr lang="ar-IQ" sz="2800" dirty="0" err="1"/>
              <a:t>اوما</a:t>
            </a:r>
            <a:r>
              <a:rPr lang="ar-IQ" sz="2800" dirty="0"/>
              <a:t> تسمى بالجدران الخضراء و هي الاسيجة المتكونة من نباتات </a:t>
            </a:r>
            <a:r>
              <a:rPr lang="ar-IQ" sz="2800" dirty="0" smtClean="0"/>
              <a:t>مزروعة </a:t>
            </a:r>
            <a:r>
              <a:rPr lang="ar-IQ" sz="2800" dirty="0"/>
              <a:t>بصورة متقاربة </a:t>
            </a:r>
            <a:r>
              <a:rPr lang="ar-IQ" sz="2800" dirty="0" smtClean="0"/>
              <a:t>لتودي </a:t>
            </a:r>
            <a:r>
              <a:rPr lang="ar-IQ" sz="2800" dirty="0"/>
              <a:t>بعض </a:t>
            </a:r>
            <a:r>
              <a:rPr lang="ar-IQ" sz="2800" dirty="0" err="1" smtClean="0"/>
              <a:t>الاغرض</a:t>
            </a:r>
            <a:r>
              <a:rPr lang="ar-IQ" sz="2800" dirty="0" smtClean="0"/>
              <a:t> </a:t>
            </a:r>
            <a:r>
              <a:rPr lang="ar-IQ" sz="2800" dirty="0"/>
              <a:t>الفنية التجميلية في هندسة </a:t>
            </a:r>
            <a:r>
              <a:rPr lang="ar-IQ" sz="2800" dirty="0" err="1"/>
              <a:t>حدئق</a:t>
            </a:r>
            <a:r>
              <a:rPr lang="ar-IQ" sz="2800" dirty="0"/>
              <a:t> ولاسيما </a:t>
            </a:r>
            <a:r>
              <a:rPr lang="ar-IQ" sz="2800" dirty="0" smtClean="0"/>
              <a:t>الحد</a:t>
            </a:r>
            <a:r>
              <a:rPr lang="ar-IQ" sz="2800" dirty="0"/>
              <a:t>ا</a:t>
            </a:r>
            <a:r>
              <a:rPr lang="ar-IQ" sz="2800" dirty="0" smtClean="0"/>
              <a:t>ئق </a:t>
            </a:r>
            <a:r>
              <a:rPr lang="ar-IQ" sz="2800" dirty="0"/>
              <a:t>المتناظرة او تقوم </a:t>
            </a:r>
            <a:r>
              <a:rPr lang="ar-IQ" sz="2800" dirty="0" smtClean="0"/>
              <a:t>بمثابة </a:t>
            </a:r>
            <a:r>
              <a:rPr lang="ar-IQ" sz="2800" dirty="0"/>
              <a:t>موانع </a:t>
            </a:r>
            <a:r>
              <a:rPr lang="ar-IQ" sz="2800" dirty="0" smtClean="0"/>
              <a:t>للحفاض </a:t>
            </a:r>
            <a:r>
              <a:rPr lang="ar-IQ" sz="2800" dirty="0"/>
              <a:t>على المزارع </a:t>
            </a:r>
            <a:r>
              <a:rPr lang="ar-IQ" sz="2800" dirty="0" smtClean="0"/>
              <a:t>و البساتين </a:t>
            </a:r>
            <a:r>
              <a:rPr lang="ar-IQ" sz="2800" dirty="0"/>
              <a:t>وهي على </a:t>
            </a:r>
            <a:r>
              <a:rPr lang="ar-IQ" sz="2800" dirty="0" smtClean="0"/>
              <a:t>نوعين :</a:t>
            </a:r>
            <a:r>
              <a:rPr lang="en-US" sz="2800" dirty="0"/>
              <a:t/>
            </a:r>
            <a:br>
              <a:rPr lang="en-US" sz="2800" dirty="0"/>
            </a:br>
            <a:r>
              <a:rPr lang="ar-IQ" sz="2800" b="1" dirty="0">
                <a:solidFill>
                  <a:srgbClr val="FF0000"/>
                </a:solidFill>
              </a:rPr>
              <a:t>1 - اسيجة </a:t>
            </a:r>
            <a:r>
              <a:rPr lang="ar-IQ" sz="2800" b="1" dirty="0" smtClean="0">
                <a:solidFill>
                  <a:srgbClr val="FF0000"/>
                </a:solidFill>
              </a:rPr>
              <a:t>الزينة : </a:t>
            </a:r>
            <a:r>
              <a:rPr lang="ar-IQ" sz="2800" dirty="0"/>
              <a:t>هي تتكون من نباتات عديمة الاشواك غالبا" زاهية الخضرة او </a:t>
            </a:r>
            <a:r>
              <a:rPr lang="ar-IQ" sz="2800" dirty="0" smtClean="0"/>
              <a:t>جميلة </a:t>
            </a:r>
            <a:r>
              <a:rPr lang="ar-IQ" sz="2800" dirty="0" err="1"/>
              <a:t>لازهار</a:t>
            </a:r>
            <a:r>
              <a:rPr lang="ar-IQ" sz="2800" dirty="0"/>
              <a:t> تقص </a:t>
            </a:r>
            <a:r>
              <a:rPr lang="ar-IQ" sz="2800" dirty="0" smtClean="0"/>
              <a:t>على </a:t>
            </a:r>
            <a:r>
              <a:rPr lang="ar-IQ" sz="2800" dirty="0"/>
              <a:t>اشكال </a:t>
            </a:r>
            <a:r>
              <a:rPr lang="ar-IQ" sz="2800" dirty="0" err="1"/>
              <a:t>منتظمه</a:t>
            </a:r>
            <a:r>
              <a:rPr lang="ar-IQ" sz="2800" dirty="0"/>
              <a:t> حتى تحافظ على شكلها هندسي المطلوب وهي تزرع في الحدائق المنزلية المتنزهات </a:t>
            </a:r>
            <a:r>
              <a:rPr lang="ar-IQ" sz="2800" dirty="0" smtClean="0"/>
              <a:t>كما </a:t>
            </a:r>
            <a:r>
              <a:rPr lang="ar-IQ" sz="2800" dirty="0"/>
              <a:t>تستخدم كحواجز بين المنازل المشيدة في المزارع والأرياف أو حول ساحات الألعاب الرياضية مثل نبات الياس </a:t>
            </a:r>
            <a:r>
              <a:rPr lang="ar-IQ" sz="2800" dirty="0" err="1"/>
              <a:t>الددونيا</a:t>
            </a:r>
            <a:r>
              <a:rPr lang="ar-IQ" sz="2800" dirty="0"/>
              <a:t> والمينا </a:t>
            </a:r>
            <a:r>
              <a:rPr lang="ar-IQ" sz="2800" dirty="0" err="1"/>
              <a:t>الشجيرية</a:t>
            </a:r>
            <a:r>
              <a:rPr lang="ar-IQ" sz="2800" dirty="0"/>
              <a:t>  .</a:t>
            </a:r>
            <a:r>
              <a:rPr lang="en-US" sz="2800" dirty="0"/>
              <a:t/>
            </a:r>
            <a:br>
              <a:rPr lang="en-US" sz="2800" dirty="0"/>
            </a:br>
            <a:r>
              <a:rPr lang="ar-IQ" sz="2800" b="1" dirty="0">
                <a:solidFill>
                  <a:srgbClr val="FF0000"/>
                </a:solidFill>
              </a:rPr>
              <a:t>2- </a:t>
            </a:r>
            <a:r>
              <a:rPr lang="ar-IQ" sz="2800" b="1" dirty="0" smtClean="0">
                <a:solidFill>
                  <a:srgbClr val="FF0000"/>
                </a:solidFill>
              </a:rPr>
              <a:t>الا</a:t>
            </a:r>
            <a:r>
              <a:rPr lang="ar-IQ" sz="2800" b="1" dirty="0" smtClean="0">
                <a:solidFill>
                  <a:srgbClr val="FF0000"/>
                </a:solidFill>
              </a:rPr>
              <a:t>سيج</a:t>
            </a:r>
            <a:r>
              <a:rPr lang="ar-IQ" sz="2800" b="1" dirty="0" smtClean="0">
                <a:solidFill>
                  <a:srgbClr val="FF0000"/>
                </a:solidFill>
              </a:rPr>
              <a:t>ة </a:t>
            </a:r>
            <a:r>
              <a:rPr lang="ar-IQ" sz="2800" b="1" dirty="0" smtClean="0">
                <a:solidFill>
                  <a:srgbClr val="FF0000"/>
                </a:solidFill>
              </a:rPr>
              <a:t>المانعة: </a:t>
            </a:r>
            <a:r>
              <a:rPr lang="ar-IQ" sz="2800" dirty="0"/>
              <a:t>هي تكون من نباتات قوية النمو كثيره التفرع غزيرة الاشواك هي تزرع حول المنازل والبساتين لتحديدها ومنع تعدي الناس والحيوانات عليها كما يستفاد منها في صد الرمال التي </a:t>
            </a:r>
            <a:r>
              <a:rPr lang="ar-IQ" sz="2800" dirty="0" err="1"/>
              <a:t>التي</a:t>
            </a:r>
            <a:r>
              <a:rPr lang="ar-IQ" sz="2800" dirty="0"/>
              <a:t> تهب على مزارع من مناطق المجاورة </a:t>
            </a:r>
            <a:r>
              <a:rPr lang="ar-IQ" sz="2800" dirty="0" smtClean="0"/>
              <a:t>ومن </a:t>
            </a:r>
            <a:r>
              <a:rPr lang="ar-IQ" sz="2800" dirty="0"/>
              <a:t>اشهر النباتات المستخدمة هو شوك الشام .</a:t>
            </a:r>
            <a:endParaRPr lang="en-US" sz="2800" dirty="0"/>
          </a:p>
        </p:txBody>
      </p:sp>
    </p:spTree>
    <p:extLst>
      <p:ext uri="{BB962C8B-B14F-4D97-AF65-F5344CB8AC3E}">
        <p14:creationId xmlns:p14="http://schemas.microsoft.com/office/powerpoint/2010/main" val="2182915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40960" cy="6624736"/>
          </a:xfrm>
        </p:spPr>
        <p:txBody>
          <a:bodyPr>
            <a:normAutofit fontScale="90000"/>
          </a:bodyPr>
          <a:lstStyle/>
          <a:p>
            <a:pPr algn="r" rtl="1"/>
            <a:r>
              <a:rPr lang="ar-IQ" sz="4000" b="1" dirty="0">
                <a:solidFill>
                  <a:srgbClr val="FF0000"/>
                </a:solidFill>
              </a:rPr>
              <a:t>زراعة الأسيجة </a:t>
            </a:r>
            <a:r>
              <a:rPr lang="ar-IQ" sz="4000" b="1" dirty="0" smtClean="0">
                <a:solidFill>
                  <a:srgbClr val="FF0000"/>
                </a:solidFill>
              </a:rPr>
              <a:t>:</a:t>
            </a:r>
            <a:r>
              <a:rPr lang="ar-IQ" sz="3100" b="1" dirty="0" smtClean="0">
                <a:solidFill>
                  <a:srgbClr val="FF0000"/>
                </a:solidFill>
              </a:rPr>
              <a:t/>
            </a:r>
            <a:br>
              <a:rPr lang="ar-IQ" sz="3100" b="1" dirty="0" smtClean="0">
                <a:solidFill>
                  <a:srgbClr val="FF0000"/>
                </a:solidFill>
              </a:rPr>
            </a:br>
            <a:r>
              <a:rPr lang="en-US" sz="3100" dirty="0"/>
              <a:t/>
            </a:r>
            <a:br>
              <a:rPr lang="en-US" sz="3100" dirty="0"/>
            </a:br>
            <a:r>
              <a:rPr lang="ar-IQ" sz="3100" dirty="0"/>
              <a:t>تزرع </a:t>
            </a:r>
            <a:r>
              <a:rPr lang="ar-IQ" sz="3100" dirty="0" smtClean="0"/>
              <a:t>بذور الأسيجة </a:t>
            </a:r>
            <a:r>
              <a:rPr lang="ar-IQ" sz="3100" dirty="0"/>
              <a:t>السريعة النمو </a:t>
            </a:r>
            <a:r>
              <a:rPr lang="ar-IQ" sz="3100" dirty="0" smtClean="0"/>
              <a:t>في </a:t>
            </a:r>
            <a:r>
              <a:rPr lang="ar-IQ" sz="3100" dirty="0"/>
              <a:t>الأرض المراد انشاء السياج عليها مباشرة وذلك بوضع البذور في حفر تبعد عن بعضها 30-60 سم وحسب نوع النبات ومدى انتشار فروعة . يوضع في كل حفرة </a:t>
            </a:r>
            <a:r>
              <a:rPr lang="ar-IQ" sz="3100" dirty="0" smtClean="0"/>
              <a:t>من4 -7 </a:t>
            </a:r>
            <a:r>
              <a:rPr lang="ar-IQ" sz="3100" dirty="0"/>
              <a:t>بذور وبعد </a:t>
            </a:r>
            <a:r>
              <a:rPr lang="ar-IQ" sz="3100" dirty="0" err="1"/>
              <a:t>الأنبات</a:t>
            </a:r>
            <a:r>
              <a:rPr lang="ar-IQ" sz="3100" dirty="0"/>
              <a:t> بأسبوعين تجري عملية الترقيع </a:t>
            </a:r>
            <a:r>
              <a:rPr lang="ar-IQ" sz="3100" dirty="0" smtClean="0"/>
              <a:t>للأماكن التي </a:t>
            </a:r>
            <a:r>
              <a:rPr lang="ar-IQ" sz="3100" dirty="0"/>
              <a:t>لم يحصل فيها أنبات . وتجري عمليات الخدمة من السقي والتقليم والقص . أو تجلب الشتلات بأعمار سنة أو أقل وتزرع مباشرة في التربة .</a:t>
            </a:r>
            <a:r>
              <a:rPr lang="en-US" sz="3100" dirty="0"/>
              <a:t/>
            </a:r>
            <a:br>
              <a:rPr lang="en-US" sz="3100" dirty="0"/>
            </a:br>
            <a:r>
              <a:rPr lang="ar-IQ" sz="3100" dirty="0"/>
              <a:t>اما الأسيجة البطيئة النمو ( اسيجة الزينة) فتزرع بذورها أو عقلها في المشتل اولا" ثم تنقل في الشتاء التالي عندما تبلغ حجما" مناسبا" الي الأرض المستديمة المراد انشاء السياج عليها وذلك بحفر خندق حول القطعة المراد احاطتها ويكون عمق الخندق </a:t>
            </a:r>
            <a:r>
              <a:rPr lang="ar-IQ" sz="3100" dirty="0" smtClean="0"/>
              <a:t>50-60سم </a:t>
            </a:r>
            <a:r>
              <a:rPr lang="ar-IQ" sz="3100" dirty="0"/>
              <a:t>وعرضه </a:t>
            </a:r>
            <a:r>
              <a:rPr lang="ar-IQ" sz="3100" dirty="0" smtClean="0"/>
              <a:t>50-60سم </a:t>
            </a:r>
            <a:r>
              <a:rPr lang="ar-IQ" sz="3100" dirty="0"/>
              <a:t>ايضا" وحسب نوع وحجم النباتات المزروعة . </a:t>
            </a:r>
            <a:r>
              <a:rPr lang="en-US" sz="3100" dirty="0"/>
              <a:t/>
            </a:r>
            <a:br>
              <a:rPr lang="en-US" sz="3100" dirty="0"/>
            </a:br>
            <a:r>
              <a:rPr lang="en-US" sz="3200" dirty="0"/>
              <a:t/>
            </a:r>
            <a:br>
              <a:rPr lang="en-US" sz="3200" dirty="0"/>
            </a:br>
            <a:endParaRPr lang="en-US" sz="3200" dirty="0"/>
          </a:p>
        </p:txBody>
      </p:sp>
    </p:spTree>
    <p:extLst>
      <p:ext uri="{BB962C8B-B14F-4D97-AF65-F5344CB8AC3E}">
        <p14:creationId xmlns:p14="http://schemas.microsoft.com/office/powerpoint/2010/main" val="1771655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6480720"/>
          </a:xfrm>
        </p:spPr>
        <p:txBody>
          <a:bodyPr>
            <a:noAutofit/>
          </a:bodyPr>
          <a:lstStyle/>
          <a:p>
            <a:pPr algn="r" rtl="1"/>
            <a:r>
              <a:rPr lang="ar-IQ" sz="3200" dirty="0"/>
              <a:t>يزرع السياج بصفين بصورة متبادلة والغرض منها </a:t>
            </a:r>
            <a:r>
              <a:rPr lang="ar-IQ" sz="3200" dirty="0" err="1"/>
              <a:t>أعطاء</a:t>
            </a:r>
            <a:r>
              <a:rPr lang="ar-IQ" sz="3200" dirty="0"/>
              <a:t> مساحة أكبر لكل شجيرة أو شجرة وتعطي ايضا" كثافة للسياج أكبر لتتشابك أفرعها الجانبية . أذا كان هناك سياج بنائي يجب ترك مسافة مناسبة بين السياج البنائي و النباتي .</a:t>
            </a:r>
            <a:r>
              <a:rPr lang="en-US" sz="3200" dirty="0"/>
              <a:t/>
            </a:r>
            <a:br>
              <a:rPr lang="en-US" sz="3200" dirty="0"/>
            </a:br>
            <a:r>
              <a:rPr lang="ar-IQ" sz="3200" b="1" dirty="0">
                <a:solidFill>
                  <a:srgbClr val="FF0000"/>
                </a:solidFill>
              </a:rPr>
              <a:t>القص والتشكيل : </a:t>
            </a:r>
            <a:r>
              <a:rPr lang="ar-IQ" sz="3200" dirty="0" smtClean="0"/>
              <a:t>بعض </a:t>
            </a:r>
            <a:r>
              <a:rPr lang="ar-IQ" sz="3200" dirty="0"/>
              <a:t>الأسيجة السريعة النمو مثل نبات </a:t>
            </a:r>
            <a:r>
              <a:rPr lang="ar-IQ" sz="3200" dirty="0" err="1"/>
              <a:t>الددونيا</a:t>
            </a:r>
            <a:r>
              <a:rPr lang="ar-IQ" sz="3200" dirty="0"/>
              <a:t> والياسمين الزفر تحتاج الى كثرة القص وبعضها </a:t>
            </a:r>
            <a:r>
              <a:rPr lang="ar-IQ" sz="3200" dirty="0" err="1"/>
              <a:t>بطيئ</a:t>
            </a:r>
            <a:r>
              <a:rPr lang="ar-IQ" sz="3200" dirty="0"/>
              <a:t> النمو فلا يقص الا مرة واحدة في كل عام وتجري عملية القص </a:t>
            </a:r>
            <a:r>
              <a:rPr lang="ar-IQ" sz="3200" dirty="0" smtClean="0"/>
              <a:t>و التشكيل </a:t>
            </a:r>
            <a:r>
              <a:rPr lang="ar-IQ" sz="3200" dirty="0"/>
              <a:t>حسب حاجة النبات وقوة نموه ويستحسن القص في الشتاء نظرا" لبطء النمو الخضري واذا كان السياج من اسيجة الزينة المزهرة  فيراعى القص قبل موعد الأزهار بمدة كافية حتى تسمح فيها بخروج الأزهار. كما يفضل القص بعد </a:t>
            </a:r>
            <a:r>
              <a:rPr lang="ar-IQ" sz="3200" dirty="0" err="1"/>
              <a:t>أنتهاء</a:t>
            </a:r>
            <a:r>
              <a:rPr lang="ar-IQ" sz="3200" dirty="0"/>
              <a:t> فترة الأزهار. وتشكل الاسيجة على أشكال مختلفة مثل المستطيل المتموج ويستحسن ان تكون القاعدة اكبر سمكا" من القمة .</a:t>
            </a:r>
            <a:endParaRPr lang="en-US" sz="3200" dirty="0"/>
          </a:p>
        </p:txBody>
      </p:sp>
    </p:spTree>
    <p:extLst>
      <p:ext uri="{BB962C8B-B14F-4D97-AF65-F5344CB8AC3E}">
        <p14:creationId xmlns:p14="http://schemas.microsoft.com/office/powerpoint/2010/main" val="1318173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20688"/>
            <a:ext cx="8229600" cy="5976664"/>
          </a:xfrm>
        </p:spPr>
        <p:txBody>
          <a:bodyPr>
            <a:normAutofit fontScale="90000"/>
          </a:bodyPr>
          <a:lstStyle/>
          <a:p>
            <a:pPr algn="r" rtl="1"/>
            <a:r>
              <a:rPr lang="ar-IQ" b="1" dirty="0">
                <a:solidFill>
                  <a:srgbClr val="FF0000"/>
                </a:solidFill>
              </a:rPr>
              <a:t>أحواض الزهور :</a:t>
            </a:r>
            <a:r>
              <a:rPr lang="en-US" sz="3100" dirty="0"/>
              <a:t/>
            </a:r>
            <a:br>
              <a:rPr lang="en-US" sz="3100" dirty="0"/>
            </a:br>
            <a:r>
              <a:rPr lang="ar-IQ" sz="3100" dirty="0"/>
              <a:t>وهي الأماكن المخصصة لزراعة الأزهار بمختلف انواعها الشتوية والصيفية او المعمرة . </a:t>
            </a:r>
            <a:r>
              <a:rPr lang="en-US" sz="3100" dirty="0"/>
              <a:t/>
            </a:r>
            <a:br>
              <a:rPr lang="en-US" sz="3100" dirty="0"/>
            </a:br>
            <a:r>
              <a:rPr lang="ar-IQ" sz="3100" dirty="0"/>
              <a:t>ومساحة الحوض يجب ان تتناسب مع مساحة الحديقة الكلية للموقع ومع نوع الأزهار فيجب ان يكون </a:t>
            </a:r>
            <a:r>
              <a:rPr lang="ar-IQ" sz="3100" dirty="0" smtClean="0"/>
              <a:t>طول </a:t>
            </a:r>
            <a:r>
              <a:rPr lang="ar-IQ" sz="3100" dirty="0"/>
              <a:t>الحوض مناسب مع التخطيط المتبع للحديقة , وعرض الحوض لا يزيد عن1-2 متر وتزرع الأزهار في الحدائق على اساس التنظيم والترتيب حسب الألوان .</a:t>
            </a:r>
            <a:r>
              <a:rPr lang="en-US" sz="3100" dirty="0"/>
              <a:t/>
            </a:r>
            <a:br>
              <a:rPr lang="en-US" sz="3100" dirty="0"/>
            </a:br>
            <a:r>
              <a:rPr lang="ar-IQ" sz="3100" dirty="0"/>
              <a:t>تزرع الأزهار في الحدائق الصغيرة على حدود الحديقة الداخلية وتسمى بالدائرة الزهرية وهي عبارة حوض مستطيل الشكل في الحدائق المتناظرة وغير منتظم في الحدائق الطبيعية .</a:t>
            </a:r>
            <a:r>
              <a:rPr lang="en-US" sz="3100" dirty="0"/>
              <a:t/>
            </a:r>
            <a:br>
              <a:rPr lang="en-US" sz="3100" dirty="0"/>
            </a:br>
            <a:r>
              <a:rPr lang="ar-IQ" sz="3100" dirty="0"/>
              <a:t>وفي الحدائق المتناظرة يمتد حوض الأزهار </a:t>
            </a:r>
            <a:r>
              <a:rPr lang="ar-IQ" sz="3100" dirty="0" err="1"/>
              <a:t>بأمتداد</a:t>
            </a:r>
            <a:r>
              <a:rPr lang="ar-IQ" sz="3100" dirty="0"/>
              <a:t> حدود الحديقة بأتساع لا يقل عن متر ولا يزيد عن مترين ويجب ترتيب الأزهار ترتيبا" متوافقا" ومنسجم</a:t>
            </a:r>
            <a:r>
              <a:rPr lang="ar-IQ" dirty="0"/>
              <a:t>. </a:t>
            </a:r>
            <a:endParaRPr lang="en-US" dirty="0"/>
          </a:p>
        </p:txBody>
      </p:sp>
    </p:spTree>
    <p:extLst>
      <p:ext uri="{BB962C8B-B14F-4D97-AF65-F5344CB8AC3E}">
        <p14:creationId xmlns:p14="http://schemas.microsoft.com/office/powerpoint/2010/main" val="3690605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6624736"/>
          </a:xfrm>
        </p:spPr>
        <p:txBody>
          <a:bodyPr>
            <a:noAutofit/>
          </a:bodyPr>
          <a:lstStyle/>
          <a:p>
            <a:pPr algn="r" rtl="1"/>
            <a:r>
              <a:rPr lang="ar-IQ" sz="3600" dirty="0"/>
              <a:t>اما في الحدائق الطبيعية فتنقسم الأحواض او الدوائر الزهرية الى اقسام غير متماثلة الشكل والمساحة وتزرع بأزهار مختلفة متباينة في اللون ثم </a:t>
            </a:r>
            <a:r>
              <a:rPr lang="ar-IQ" sz="3600" dirty="0" err="1"/>
              <a:t>تكررعلى</a:t>
            </a:r>
            <a:r>
              <a:rPr lang="ar-IQ" sz="3600" dirty="0"/>
              <a:t> مسافات غير منتظمة يمكن تكرار مجموعة صغيرة ثم مجموعة كبيرة يتخللها بعض الأشجار المزهرة أو بعض النباتات العشبية .</a:t>
            </a:r>
            <a:r>
              <a:rPr lang="en-US" sz="3600" dirty="0"/>
              <a:t/>
            </a:r>
            <a:br>
              <a:rPr lang="en-US" sz="3600" dirty="0"/>
            </a:br>
            <a:r>
              <a:rPr lang="ar-IQ" sz="3600" dirty="0"/>
              <a:t>وقد تزرع الأزهار داخل المسطحات الخضراء على أشكال هندسية مختلفة منها المستطيل والمربع أو دائرية حسب التصميم المتبع , وتزرع بالأزهار الحولية الموسمية . ويجب ان يرعى المصمم للحديقة تناسب عرض الحوض مع النباتات المزروعة حتى تظهر أبعاد الحوض بوضوح في التصميم المتناظر . </a:t>
            </a:r>
            <a:endParaRPr lang="en-US" sz="3600" dirty="0"/>
          </a:p>
        </p:txBody>
      </p:sp>
    </p:spTree>
    <p:extLst>
      <p:ext uri="{BB962C8B-B14F-4D97-AF65-F5344CB8AC3E}">
        <p14:creationId xmlns:p14="http://schemas.microsoft.com/office/powerpoint/2010/main" val="389093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6480720"/>
          </a:xfrm>
        </p:spPr>
        <p:txBody>
          <a:bodyPr>
            <a:normAutofit fontScale="90000"/>
          </a:bodyPr>
          <a:lstStyle/>
          <a:p>
            <a:pPr algn="r" rtl="1"/>
            <a:r>
              <a:rPr lang="ar-IQ" sz="3600" b="1" dirty="0" smtClean="0">
                <a:solidFill>
                  <a:srgbClr val="FF0000"/>
                </a:solidFill>
              </a:rPr>
              <a:t/>
            </a:r>
            <a:br>
              <a:rPr lang="ar-IQ" sz="3600" b="1" dirty="0" smtClean="0">
                <a:solidFill>
                  <a:srgbClr val="FF0000"/>
                </a:solidFill>
              </a:rPr>
            </a:br>
            <a:r>
              <a:rPr lang="ar-IQ" sz="3600" b="1" dirty="0">
                <a:solidFill>
                  <a:srgbClr val="FF0000"/>
                </a:solidFill>
              </a:rPr>
              <a:t/>
            </a:r>
            <a:br>
              <a:rPr lang="ar-IQ" sz="3600" b="1" dirty="0">
                <a:solidFill>
                  <a:srgbClr val="FF0000"/>
                </a:solidFill>
              </a:rPr>
            </a:br>
            <a:r>
              <a:rPr lang="ar-IQ" sz="3600" b="1" dirty="0" err="1" smtClean="0">
                <a:solidFill>
                  <a:srgbClr val="FF0000"/>
                </a:solidFill>
              </a:rPr>
              <a:t>أختيار</a:t>
            </a:r>
            <a:r>
              <a:rPr lang="ar-IQ" sz="3600" b="1" dirty="0" smtClean="0">
                <a:solidFill>
                  <a:srgbClr val="FF0000"/>
                </a:solidFill>
              </a:rPr>
              <a:t> </a:t>
            </a:r>
            <a:r>
              <a:rPr lang="ar-IQ" sz="3600" b="1" dirty="0">
                <a:solidFill>
                  <a:srgbClr val="FF0000"/>
                </a:solidFill>
              </a:rPr>
              <a:t>النباتات لأحواض الزهور </a:t>
            </a:r>
            <a:r>
              <a:rPr lang="ar-IQ" sz="3600" b="1" dirty="0" smtClean="0">
                <a:solidFill>
                  <a:srgbClr val="FF0000"/>
                </a:solidFill>
              </a:rPr>
              <a:t>:</a:t>
            </a:r>
            <a:r>
              <a:rPr lang="en-US" sz="3100" dirty="0" smtClean="0"/>
              <a:t/>
            </a:r>
            <a:br>
              <a:rPr lang="en-US" sz="3100" dirty="0" smtClean="0"/>
            </a:br>
            <a:r>
              <a:rPr lang="ar-IQ" sz="3600" b="1" dirty="0">
                <a:solidFill>
                  <a:srgbClr val="0070C0"/>
                </a:solidFill>
              </a:rPr>
              <a:t>1 – حجم النبات :</a:t>
            </a:r>
            <a:r>
              <a:rPr lang="en-US" sz="3100" dirty="0"/>
              <a:t/>
            </a:r>
            <a:br>
              <a:rPr lang="en-US" sz="3100" dirty="0"/>
            </a:br>
            <a:r>
              <a:rPr lang="ar-IQ" sz="3100" dirty="0"/>
              <a:t>يجب ان يراعى حجم النبات عند اكتمال نموه فالنباتات الطويلة مثل عباد الشمس والختمة وكتان الزهور لا تزرع في الأحواض الضيقة </a:t>
            </a:r>
            <a:r>
              <a:rPr lang="ar-IQ" sz="3100" dirty="0" smtClean="0"/>
              <a:t>أما النباتات </a:t>
            </a:r>
            <a:r>
              <a:rPr lang="ar-IQ" sz="3100" dirty="0"/>
              <a:t>المفترشة وكثيرة التفرع مثل </a:t>
            </a:r>
            <a:r>
              <a:rPr lang="ar-IQ" sz="3100" dirty="0" err="1"/>
              <a:t>البيتونا</a:t>
            </a:r>
            <a:r>
              <a:rPr lang="ar-IQ" sz="3100" dirty="0"/>
              <a:t>  وورد الصباح </a:t>
            </a:r>
            <a:r>
              <a:rPr lang="ar-IQ" sz="3100" dirty="0" smtClean="0"/>
              <a:t>فهي تزرع في احواض </a:t>
            </a:r>
            <a:r>
              <a:rPr lang="ar-IQ" sz="3100" dirty="0"/>
              <a:t>عريضة.</a:t>
            </a:r>
            <a:r>
              <a:rPr lang="en-US" sz="3100" dirty="0"/>
              <a:t/>
            </a:r>
            <a:br>
              <a:rPr lang="en-US" sz="3100" dirty="0"/>
            </a:br>
            <a:r>
              <a:rPr lang="ar-IQ" sz="3100" b="1" dirty="0">
                <a:solidFill>
                  <a:srgbClr val="0070C0"/>
                </a:solidFill>
              </a:rPr>
              <a:t>2 – ظروف التربة </a:t>
            </a:r>
            <a:r>
              <a:rPr lang="ar-IQ" sz="3100" b="1" dirty="0" err="1">
                <a:solidFill>
                  <a:srgbClr val="0070C0"/>
                </a:solidFill>
              </a:rPr>
              <a:t>والأضاءة</a:t>
            </a:r>
            <a:r>
              <a:rPr lang="ar-IQ" sz="3100" b="1" dirty="0">
                <a:solidFill>
                  <a:srgbClr val="0070C0"/>
                </a:solidFill>
              </a:rPr>
              <a:t> </a:t>
            </a:r>
            <a:r>
              <a:rPr lang="ar-IQ" sz="3100" b="1" dirty="0" smtClean="0">
                <a:solidFill>
                  <a:srgbClr val="0070C0"/>
                </a:solidFill>
              </a:rPr>
              <a:t>:</a:t>
            </a:r>
            <a:r>
              <a:rPr lang="en-US" sz="3100" dirty="0"/>
              <a:t/>
            </a:r>
            <a:br>
              <a:rPr lang="en-US" sz="3100" dirty="0"/>
            </a:br>
            <a:r>
              <a:rPr lang="ar-IQ" sz="3100" dirty="0"/>
              <a:t>هناك اختلاف بين النباتات في تحمل ظروف الترب </a:t>
            </a:r>
            <a:r>
              <a:rPr lang="ar-IQ" sz="3100" dirty="0" smtClean="0"/>
              <a:t>من </a:t>
            </a:r>
            <a:r>
              <a:rPr lang="ar-IQ" sz="3100" dirty="0"/>
              <a:t>ناحية حموضة وملوحة ونوع التربة فيجب ان تختار النباتات التي تتفق مع نوع التربة المزروعة فيها . أما بالنسبة </a:t>
            </a:r>
            <a:r>
              <a:rPr lang="ar-IQ" sz="3100" dirty="0" err="1"/>
              <a:t>للأضاءة</a:t>
            </a:r>
            <a:r>
              <a:rPr lang="ar-IQ" sz="3100" dirty="0"/>
              <a:t> فبعض النباتات محبة </a:t>
            </a:r>
            <a:r>
              <a:rPr lang="ar-IQ" sz="3100" dirty="0" err="1"/>
              <a:t>للأضاءة</a:t>
            </a:r>
            <a:r>
              <a:rPr lang="ar-IQ" sz="3100" dirty="0"/>
              <a:t> العالية فلذلك تزرع في الأماكن المضيئة لأن زراعتها في أماكن قليلة </a:t>
            </a:r>
            <a:r>
              <a:rPr lang="ar-IQ" sz="3100" dirty="0" err="1"/>
              <a:t>الأضاءة</a:t>
            </a:r>
            <a:r>
              <a:rPr lang="ar-IQ" sz="3100" dirty="0"/>
              <a:t> سوف تؤثر على النبات ولا يصل الى مرحلة التزهير </a:t>
            </a:r>
            <a:r>
              <a:rPr lang="ar-IQ" sz="3100" dirty="0" smtClean="0"/>
              <a:t>والعكس </a:t>
            </a:r>
            <a:r>
              <a:rPr lang="ar-IQ" sz="3100" dirty="0"/>
              <a:t>صحيح . </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130544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229600" cy="5832648"/>
          </a:xfrm>
        </p:spPr>
        <p:txBody>
          <a:bodyPr>
            <a:normAutofit fontScale="90000"/>
          </a:bodyPr>
          <a:lstStyle/>
          <a:p>
            <a:pPr algn="r" rtl="1"/>
            <a:r>
              <a:rPr lang="ar-IQ" dirty="0"/>
              <a:t> </a:t>
            </a:r>
            <a:r>
              <a:rPr lang="en-US" sz="3600" dirty="0"/>
              <a:t/>
            </a:r>
            <a:br>
              <a:rPr lang="en-US" sz="3600" dirty="0"/>
            </a:br>
            <a:r>
              <a:rPr lang="ar-IQ" sz="3600" b="1" dirty="0">
                <a:solidFill>
                  <a:srgbClr val="0070C0"/>
                </a:solidFill>
              </a:rPr>
              <a:t>3 – المقنن المائي ( </a:t>
            </a:r>
            <a:r>
              <a:rPr lang="ar-IQ" sz="3600" b="1" dirty="0" err="1">
                <a:solidFill>
                  <a:srgbClr val="0070C0"/>
                </a:solidFill>
              </a:rPr>
              <a:t>الأحتياجات</a:t>
            </a:r>
            <a:r>
              <a:rPr lang="ar-IQ" sz="3600" b="1" dirty="0">
                <a:solidFill>
                  <a:srgbClr val="0070C0"/>
                </a:solidFill>
              </a:rPr>
              <a:t> المائية ) :</a:t>
            </a:r>
            <a:r>
              <a:rPr lang="en-US" sz="3600" dirty="0"/>
              <a:t/>
            </a:r>
            <a:br>
              <a:rPr lang="en-US" sz="3600" dirty="0"/>
            </a:br>
            <a:r>
              <a:rPr lang="ar-IQ" sz="3600" dirty="0"/>
              <a:t>تختلف النباتات فيما بينها بالمقنن المائي فمثلا" النباتات النصف المائية مثل فحل الموز لا يمكن زراعته مع النباتات الصحراوية او النباتات التي لا تحتاج الى كمية ماء كبيرة . </a:t>
            </a:r>
            <a:r>
              <a:rPr lang="en-US" sz="3600" dirty="0"/>
              <a:t/>
            </a:r>
            <a:br>
              <a:rPr lang="en-US" sz="3600" dirty="0"/>
            </a:br>
            <a:r>
              <a:rPr lang="ar-IQ" sz="3600" b="1" dirty="0">
                <a:solidFill>
                  <a:srgbClr val="0070C0"/>
                </a:solidFill>
              </a:rPr>
              <a:t>4 – الألوان :</a:t>
            </a:r>
            <a:r>
              <a:rPr lang="en-US" sz="3600" dirty="0"/>
              <a:t/>
            </a:r>
            <a:br>
              <a:rPr lang="en-US" sz="3600" dirty="0"/>
            </a:br>
            <a:r>
              <a:rPr lang="ar-IQ" sz="3600" dirty="0"/>
              <a:t>وهي صفة مهمة </a:t>
            </a:r>
            <a:r>
              <a:rPr lang="ar-IQ" sz="3600" dirty="0" err="1"/>
              <a:t>بالاحواض</a:t>
            </a:r>
            <a:r>
              <a:rPr lang="ar-IQ" sz="3600" dirty="0"/>
              <a:t> والحدائق سواء </a:t>
            </a:r>
            <a:r>
              <a:rPr lang="ar-IQ" sz="3600" dirty="0" smtClean="0"/>
              <a:t>كانت في الحدائق الصغيرة </a:t>
            </a:r>
            <a:r>
              <a:rPr lang="ar-IQ" sz="3600" dirty="0"/>
              <a:t>ام </a:t>
            </a:r>
            <a:r>
              <a:rPr lang="ar-IQ" sz="3600" dirty="0" smtClean="0"/>
              <a:t>الكبيرة </a:t>
            </a:r>
            <a:r>
              <a:rPr lang="ar-IQ" sz="3600" dirty="0"/>
              <a:t>, يجب ان تحتوي على الألوان الرئيسية المهمة , ففي الحدائق المنزلية الصغيرة يجب ان تحتوي على </a:t>
            </a:r>
            <a:r>
              <a:rPr lang="ar-IQ" sz="3600" dirty="0" smtClean="0"/>
              <a:t>الالوان الرئيسة أما </a:t>
            </a:r>
            <a:r>
              <a:rPr lang="ar-IQ" sz="3600" dirty="0"/>
              <a:t>الالوان المساعدة مثل اللون الوردي والبنفسجي فتزرع في الحدائق الواسعة </a:t>
            </a:r>
            <a:r>
              <a:rPr lang="ar-IQ" sz="3600" dirty="0" err="1" smtClean="0"/>
              <a:t>لأظهارها</a:t>
            </a:r>
            <a:r>
              <a:rPr lang="ar-IQ" sz="3600" dirty="0" smtClean="0"/>
              <a:t> </a:t>
            </a:r>
            <a:r>
              <a:rPr lang="ar-IQ" sz="3600" dirty="0"/>
              <a:t>, اما اللون الابيض فيفضل في وسط المسطح الاخضر مثل ورد الفضة .  </a:t>
            </a:r>
            <a:r>
              <a:rPr lang="en-US" dirty="0"/>
              <a:t/>
            </a:r>
            <a:br>
              <a:rPr lang="en-US" dirty="0"/>
            </a:br>
            <a:endParaRPr lang="en-US" dirty="0"/>
          </a:p>
        </p:txBody>
      </p:sp>
    </p:spTree>
    <p:extLst>
      <p:ext uri="{BB962C8B-B14F-4D97-AF65-F5344CB8AC3E}">
        <p14:creationId xmlns:p14="http://schemas.microsoft.com/office/powerpoint/2010/main" val="1972754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30626"/>
          </a:xfrm>
        </p:spPr>
        <p:txBody>
          <a:bodyPr>
            <a:normAutofit/>
          </a:bodyPr>
          <a:lstStyle/>
          <a:p>
            <a:pPr rtl="1"/>
            <a:r>
              <a:rPr lang="ar-IQ" sz="5400" b="1" dirty="0" smtClean="0">
                <a:solidFill>
                  <a:srgbClr val="0070C0"/>
                </a:solidFill>
              </a:rPr>
              <a:t>شكرا</a:t>
            </a:r>
            <a:r>
              <a:rPr lang="en-US" sz="5400" b="1" dirty="0" smtClean="0">
                <a:solidFill>
                  <a:srgbClr val="0070C0"/>
                </a:solidFill>
              </a:rPr>
              <a:t>”</a:t>
            </a:r>
            <a:r>
              <a:rPr lang="ar-IQ" sz="5400" b="1" dirty="0" smtClean="0">
                <a:solidFill>
                  <a:srgbClr val="0070C0"/>
                </a:solidFill>
              </a:rPr>
              <a:t> لأصغائكم </a:t>
            </a:r>
            <a:endParaRPr lang="en-US" sz="5400" b="1" dirty="0">
              <a:solidFill>
                <a:srgbClr val="0070C0"/>
              </a:solidFill>
            </a:endParaRPr>
          </a:p>
        </p:txBody>
      </p:sp>
    </p:spTree>
    <p:extLst>
      <p:ext uri="{BB962C8B-B14F-4D97-AF65-F5344CB8AC3E}">
        <p14:creationId xmlns:p14="http://schemas.microsoft.com/office/powerpoint/2010/main" val="259235635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99</Words>
  <Application>Microsoft Office PowerPoint</Application>
  <PresentationFormat>عرض على الشاشة (3:4)‏</PresentationFormat>
  <Paragraphs>10</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المحاضرة السادسة </vt:lpstr>
      <vt:lpstr>الأسيجة النباتية : اوما تسمى بالجدران الخضراء و هي الاسيجة المتكونة من نباتات مزروعة بصورة متقاربة لتودي بعض الاغرض الفنية التجميلية في هندسة حدئق ولاسيما الحدائق المتناظرة او تقوم بمثابة موانع للحفاض على المزارع و البساتين وهي على نوعين : 1 - اسيجة الزينة : هي تتكون من نباتات عديمة الاشواك غالبا" زاهية الخضرة او جميلة لازهار تقص على اشكال منتظمه حتى تحافظ على شكلها هندسي المطلوب وهي تزرع في الحدائق المنزلية المتنزهات كما تستخدم كحواجز بين المنازل المشيدة في المزارع والأرياف أو حول ساحات الألعاب الرياضية مثل نبات الياس الددونيا والمينا الشجيرية  . 2- الاسيجة المانعة: هي تكون من نباتات قوية النمو كثيره التفرع غزيرة الاشواك هي تزرع حول المنازل والبساتين لتحديدها ومنع تعدي الناس والحيوانات عليها كما يستفاد منها في صد الرمال التي التي تهب على مزارع من مناطق المجاورة ومن اشهر النباتات المستخدمة هو شوك الشام .</vt:lpstr>
      <vt:lpstr>زراعة الأسيجة :  تزرع بذور الأسيجة السريعة النمو في الأرض المراد انشاء السياج عليها مباشرة وذلك بوضع البذور في حفر تبعد عن بعضها 30-60 سم وحسب نوع النبات ومدى انتشار فروعة . يوضع في كل حفرة من4 -7 بذور وبعد الأنبات بأسبوعين تجري عملية الترقيع للأماكن التي لم يحصل فيها أنبات . وتجري عمليات الخدمة من السقي والتقليم والقص . أو تجلب الشتلات بأعمار سنة أو أقل وتزرع مباشرة في التربة . اما الأسيجة البطيئة النمو ( اسيجة الزينة) فتزرع بذورها أو عقلها في المشتل اولا" ثم تنقل في الشتاء التالي عندما تبلغ حجما" مناسبا" الي الأرض المستديمة المراد انشاء السياج عليها وذلك بحفر خندق حول القطعة المراد احاطتها ويكون عمق الخندق 50-60سم وعرضه 50-60سم ايضا" وحسب نوع وحجم النباتات المزروعة .   </vt:lpstr>
      <vt:lpstr>يزرع السياج بصفين بصورة متبادلة والغرض منها أعطاء مساحة أكبر لكل شجيرة أو شجرة وتعطي ايضا" كثافة للسياج أكبر لتتشابك أفرعها الجانبية . أذا كان هناك سياج بنائي يجب ترك مسافة مناسبة بين السياج البنائي و النباتي . القص والتشكيل : بعض الأسيجة السريعة النمو مثل نبات الددونيا والياسمين الزفر تحتاج الى كثرة القص وبعضها بطيئ النمو فلا يقص الا مرة واحدة في كل عام وتجري عملية القص و التشكيل حسب حاجة النبات وقوة نموه ويستحسن القص في الشتاء نظرا" لبطء النمو الخضري واذا كان السياج من اسيجة الزينة المزهرة  فيراعى القص قبل موعد الأزهار بمدة كافية حتى تسمح فيها بخروج الأزهار. كما يفضل القص بعد أنتهاء فترة الأزهار. وتشكل الاسيجة على أشكال مختلفة مثل المستطيل المتموج ويستحسن ان تكون القاعدة اكبر سمكا" من القمة .</vt:lpstr>
      <vt:lpstr>أحواض الزهور : وهي الأماكن المخصصة لزراعة الأزهار بمختلف انواعها الشتوية والصيفية او المعمرة .  ومساحة الحوض يجب ان تتناسب مع مساحة الحديقة الكلية للموقع ومع نوع الأزهار فيجب ان يكون طول الحوض مناسب مع التخطيط المتبع للحديقة , وعرض الحوض لا يزيد عن1-2 متر وتزرع الأزهار في الحدائق على اساس التنظيم والترتيب حسب الألوان . تزرع الأزهار في الحدائق الصغيرة على حدود الحديقة الداخلية وتسمى بالدائرة الزهرية وهي عبارة حوض مستطيل الشكل في الحدائق المتناظرة وغير منتظم في الحدائق الطبيعية . وفي الحدائق المتناظرة يمتد حوض الأزهار بأمتداد حدود الحديقة بأتساع لا يقل عن متر ولا يزيد عن مترين ويجب ترتيب الأزهار ترتيبا" متوافقا" ومنسجم. </vt:lpstr>
      <vt:lpstr>اما في الحدائق الطبيعية فتنقسم الأحواض او الدوائر الزهرية الى اقسام غير متماثلة الشكل والمساحة وتزرع بأزهار مختلفة متباينة في اللون ثم تكررعلى مسافات غير منتظمة يمكن تكرار مجموعة صغيرة ثم مجموعة كبيرة يتخللها بعض الأشجار المزهرة أو بعض النباتات العشبية . وقد تزرع الأزهار داخل المسطحات الخضراء على أشكال هندسية مختلفة منها المستطيل والمربع أو دائرية حسب التصميم المتبع , وتزرع بالأزهار الحولية الموسمية . ويجب ان يرعى المصمم للحديقة تناسب عرض الحوض مع النباتات المزروعة حتى تظهر أبعاد الحوض بوضوح في التصميم المتناظر . </vt:lpstr>
      <vt:lpstr>  أختيار النباتات لأحواض الزهور : 1 – حجم النبات : يجب ان يراعى حجم النبات عند اكتمال نموه فالنباتات الطويلة مثل عباد الشمس والختمة وكتان الزهور لا تزرع في الأحواض الضيقة أما النباتات المفترشة وكثيرة التفرع مثل البيتونا  وورد الصباح فهي تزرع في احواض عريضة. 2 – ظروف التربة والأضاءة : هناك اختلاف بين النباتات في تحمل ظروف الترب من ناحية حموضة وملوحة ونوع التربة فيجب ان تختار النباتات التي تتفق مع نوع التربة المزروعة فيها . أما بالنسبة للأضاءة فبعض النباتات محبة للأضاءة العالية فلذلك تزرع في الأماكن المضيئة لأن زراعتها في أماكن قليلة الأضاءة سوف تؤثر على النبات ولا يصل الى مرحلة التزهير والعكس صحيح .   </vt:lpstr>
      <vt:lpstr>  3 – المقنن المائي ( الأحتياجات المائية ) : تختلف النباتات فيما بينها بالمقنن المائي فمثلا" النباتات النصف المائية مثل فحل الموز لا يمكن زراعته مع النباتات الصحراوية او النباتات التي لا تحتاج الى كمية ماء كبيرة .  4 – الألوان : وهي صفة مهمة بالاحواض والحدائق سواء كانت في الحدائق الصغيرة ام الكبيرة , يجب ان تحتوي على الألوان الرئيسية المهمة , ففي الحدائق المنزلية الصغيرة يجب ان تحتوي على الالوان الرئيسة أما الالوان المساعدة مثل اللون الوردي والبنفسجي فتزرع في الحدائق الواسعة لأظهارها , اما اللون الابيض فيفضل في وسط المسطح الاخضر مثل ورد الفضة .   </vt:lpstr>
      <vt:lpstr>شكرا” لأصغائكم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dc:title>
  <dc:creator>DR.Ahmed Saker 2o1O</dc:creator>
  <cp:lastModifiedBy>DR.Ahmed Saker 2o1O</cp:lastModifiedBy>
  <cp:revision>10</cp:revision>
  <dcterms:created xsi:type="dcterms:W3CDTF">2021-01-18T20:36:01Z</dcterms:created>
  <dcterms:modified xsi:type="dcterms:W3CDTF">2021-03-25T19:17:24Z</dcterms:modified>
</cp:coreProperties>
</file>